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4" r:id="rId1"/>
  </p:sldMasterIdLst>
  <p:sldIdLst>
    <p:sldId id="256" r:id="rId2"/>
    <p:sldId id="30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9" r:id="rId13"/>
    <p:sldId id="266" r:id="rId14"/>
    <p:sldId id="280" r:id="rId15"/>
    <p:sldId id="267" r:id="rId16"/>
    <p:sldId id="269" r:id="rId17"/>
    <p:sldId id="282" r:id="rId18"/>
    <p:sldId id="270" r:id="rId19"/>
    <p:sldId id="271" r:id="rId20"/>
    <p:sldId id="272" r:id="rId21"/>
    <p:sldId id="285" r:id="rId22"/>
    <p:sldId id="273" r:id="rId23"/>
    <p:sldId id="274" r:id="rId24"/>
    <p:sldId id="275" r:id="rId25"/>
    <p:sldId id="286" r:id="rId26"/>
    <p:sldId id="287" r:id="rId27"/>
    <p:sldId id="276" r:id="rId28"/>
    <p:sldId id="290" r:id="rId29"/>
    <p:sldId id="277" r:id="rId30"/>
    <p:sldId id="291" r:id="rId31"/>
    <p:sldId id="278" r:id="rId32"/>
    <p:sldId id="292" r:id="rId33"/>
    <p:sldId id="288" r:id="rId34"/>
    <p:sldId id="293" r:id="rId35"/>
    <p:sldId id="289" r:id="rId36"/>
    <p:sldId id="294" r:id="rId37"/>
    <p:sldId id="295" r:id="rId38"/>
    <p:sldId id="301" r:id="rId39"/>
    <p:sldId id="296" r:id="rId40"/>
    <p:sldId id="297" r:id="rId41"/>
    <p:sldId id="298" r:id="rId42"/>
    <p:sldId id="299" r:id="rId43"/>
    <p:sldId id="300" r:id="rId44"/>
    <p:sldId id="302" r:id="rId45"/>
    <p:sldId id="304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5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6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41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42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746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456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50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39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4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03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4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68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44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9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74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4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5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D5B97-89BC-4731-96EA-9912073AB23E}" type="datetimeFigureOut">
              <a:rPr lang="en-IN" smtClean="0"/>
              <a:t>14-09-2024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88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ABB1-4EC2-8B6E-CE8D-D3F06BDD3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103" y="1085979"/>
            <a:ext cx="8090598" cy="48065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Solar power regression project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E4275-1A8D-F2AE-1278-921BD5D11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7144" y="3954400"/>
            <a:ext cx="3462517" cy="2720799"/>
          </a:xfrm>
        </p:spPr>
        <p:txBody>
          <a:bodyPr>
            <a:normAutofit/>
          </a:bodyPr>
          <a:lstStyle/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1784-9853-B7C7-9FFA-FBBE72C5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06" y="1784415"/>
            <a:ext cx="7945792" cy="454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F73D-A984-FDA7-4A1E-98FDCE9A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empty value has been filled with median of that column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There are no categorical variables in the dataset so one hot encoding or label encoding has not been done.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B1ACB-8230-A5F7-D1C7-5F77FE43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45" y="2783516"/>
            <a:ext cx="8963377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1" cy="12102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37951-780A-87C6-C81B-1AD96590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96" y="1819898"/>
            <a:ext cx="1885241" cy="207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D7DBC-1F0D-D4CE-079A-C4FCD83A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04" y="1819897"/>
            <a:ext cx="1969704" cy="2074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658DE-12B8-0939-E38E-7278F69C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75" y="1819897"/>
            <a:ext cx="1964054" cy="2074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5400CA-DBCD-5224-77B7-405E81EF4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1819899"/>
            <a:ext cx="2004100" cy="2074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64A8B9-9A28-4173-2DFD-418824763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396" y="1817406"/>
            <a:ext cx="1964054" cy="20747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89FDBA-5B28-D7E9-2AF9-A344DF7606E0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F2FD9C-22DD-B834-1FF8-B4B4BB3D1C6D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3CDC4E4-F51F-E3D3-36B6-1C106F021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" y="4196164"/>
            <a:ext cx="2004100" cy="204094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F0D4DD-EB5B-AF5F-0BC9-81E707441F14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98C4BE4-594E-ABE3-A05E-5DB9C8DF0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97" y="4196164"/>
            <a:ext cx="1873954" cy="20409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6E5020A-8E4E-2756-5051-9069B9475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251" y="4200147"/>
            <a:ext cx="1958619" cy="203696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5DAAFFB-7D13-8740-8BEC-FA52A2471D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575" y="4196164"/>
            <a:ext cx="1947115" cy="20409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29926F0-B289-CA4E-0B39-5177D82B9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3396" y="4200147"/>
            <a:ext cx="1964054" cy="203447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02D6386-5BE4-5347-C759-DBDA3A0C4798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0FDAB2-A529-9379-671E-98D42EAAA08A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8FA4986-06D7-2C80-6A75-95C1BD3BFBCD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252F5E-3021-D0CC-62E1-15153E88A1B2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FD79C1D-0384-5D12-CEA1-16AA29DA757D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E8A198-0FF8-F1DE-ADC5-2DB0AB98D453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897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Histogram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0BB76-4F53-423F-9399-FEDD6E15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 –solar-noon, temperature, sky-cover and average pressure period have a normal distribution of data.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Wind-direction, visibility and humidity are left-skewed.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period and power generated are right-skewed.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is having a kind of normal distribution but slightly right-skewed.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281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BOX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2A926E0-28AC-5C79-C68C-AC548B80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6" y="1883822"/>
            <a:ext cx="2004638" cy="19882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E306DE-7B65-5A72-37E1-A7CA1A63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26" y="1887583"/>
            <a:ext cx="1829585" cy="1984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19505D-482D-4410-F88D-DB383C13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12" y="1881053"/>
            <a:ext cx="1841507" cy="19910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F8AD78-AA9B-B14F-6F63-25CD796DE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14" y="1883823"/>
            <a:ext cx="1891891" cy="1988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C94175-4CDA-2E0A-A85B-1D92A4E66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470" y="1883822"/>
            <a:ext cx="1855778" cy="1988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E4A665-E36D-576A-075A-E39EA5B3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156" y="4172888"/>
            <a:ext cx="2004638" cy="20755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8E41C2-513F-E06B-8BFC-94D78E1DD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8926" y="4172887"/>
            <a:ext cx="1829585" cy="20755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4FFDEB-0B8F-807A-1120-EF7ED35B4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12" y="4172886"/>
            <a:ext cx="1841408" cy="20755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54EF75-E3CF-7227-8790-87AB2BFF5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14" y="4168653"/>
            <a:ext cx="1891891" cy="20797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98371AE-F291-B640-D15B-ABDB2BA87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6470" y="4168653"/>
            <a:ext cx="1863447" cy="20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BOX PLOTS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89721-6B89-964F-8867-CF620481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Distance-to-solar-noon, temperature and sky-cover have no outliers.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Wind-speed, average wind-speed-period, humidity and average-pressure-period have outliers but in reasonable level.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 direction and visibility have a lot of outliers.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41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scatter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1A6B0D-31D8-7AB6-BDF2-4F59692E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895366"/>
            <a:ext cx="1982059" cy="1957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3BC67-55D4-F664-DA3C-5140519D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9" y="1902433"/>
            <a:ext cx="1846557" cy="1960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A3EB7-5AA7-2DBD-39B1-2D205E38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92" y="1906123"/>
            <a:ext cx="1937280" cy="1958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DFC17-6FDE-0FCC-5876-9965D246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58" y="1895118"/>
            <a:ext cx="1914700" cy="1967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158C3-9674-EB27-CA0F-115913EDE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150" y="1894834"/>
            <a:ext cx="1939049" cy="1977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59E2ED-7E5C-1213-62C4-39310DB1A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76" y="4210223"/>
            <a:ext cx="2059218" cy="1996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2DF96-D607-DD2A-6F5A-26D998FA7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151" y="4203948"/>
            <a:ext cx="1846557" cy="20028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123CBA-E073-57C3-BAF6-C47AC2FAC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992" y="4203945"/>
            <a:ext cx="1926102" cy="20126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B460EC-09F7-E572-EB91-F24A162E5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322" y="4203945"/>
            <a:ext cx="1922336" cy="20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4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Density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7A8C6B-8421-0F48-6C6E-8F8DDC4D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7" y="1753771"/>
            <a:ext cx="2096217" cy="225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AD726-0CA6-5C17-00AA-6EEE5E3F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09" y="1753772"/>
            <a:ext cx="1975693" cy="22521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186D58-666F-A1C8-50A0-B47E3E73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02" y="1747796"/>
            <a:ext cx="2046476" cy="22581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9D7C6D-2AF5-328D-917E-4B7B7462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061" y="1753771"/>
            <a:ext cx="2049429" cy="22521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7CC9FF-7B96-BFB2-F411-072286785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607" y="1753770"/>
            <a:ext cx="2064461" cy="2252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9D8C83-5E50-7FCA-0F56-E6849E657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67" y="4132645"/>
            <a:ext cx="2096217" cy="21705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DA588A6-3AD2-ADA7-099A-1E64EDC3D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166" y="4132645"/>
            <a:ext cx="1963647" cy="21701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88A234-046C-AAF9-1807-1F4100E6B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8248" y="4132644"/>
            <a:ext cx="2043241" cy="21701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3F032F-6D0B-DC13-FAF6-97AD4086C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5061" y="4132644"/>
            <a:ext cx="2049429" cy="21701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583198-3D5E-6D0A-3D92-9E62ECAF1E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7607" y="4132643"/>
            <a:ext cx="2064461" cy="21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82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Density plots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D7091-137F-576A-9A13-22F48BA8F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Distance-to–solar-noon, temperature, sky-cover and average pressure period have a normal distribution of data.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Wind-direction, visibility and humidity are left-skewed.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period and power generated are right-skewed.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is having a kind of normal distribution but slightly right-skewed.</a:t>
            </a:r>
          </a:p>
        </p:txBody>
      </p:sp>
    </p:spTree>
    <p:extLst>
      <p:ext uri="{BB962C8B-B14F-4D97-AF65-F5344CB8AC3E}">
        <p14:creationId xmlns:p14="http://schemas.microsoft.com/office/powerpoint/2010/main" val="51979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skewness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62846-A70A-A432-5A44-5A014ADA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5" y="1935921"/>
            <a:ext cx="10614034" cy="43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8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kurtosis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1F75-A850-06BF-9B08-49C33E96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2020712"/>
            <a:ext cx="10353760" cy="42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6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93E4275-1A8D-F2AE-1278-921BD5D11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11022" y="964022"/>
            <a:ext cx="7969955" cy="4929955"/>
          </a:xfrm>
        </p:spPr>
        <p:txBody>
          <a:bodyPr>
            <a:normAutofit fontScale="25000" lnSpcReduction="20000"/>
          </a:bodyPr>
          <a:lstStyle/>
          <a:p>
            <a:r>
              <a:rPr lang="en-US" sz="14400" dirty="0">
                <a:latin typeface="Verdana" panose="020B0604030504040204" pitchFamily="34" charset="0"/>
                <a:ea typeface="Verdana" panose="020B0604030504040204" pitchFamily="34" charset="0"/>
              </a:rPr>
              <a:t>PROJECT TEAM GROUP 3</a:t>
            </a:r>
          </a:p>
          <a:p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</a:rPr>
              <a:t>Mentors </a:t>
            </a:r>
          </a:p>
          <a:p>
            <a:r>
              <a:rPr lang="en-US" sz="5500" dirty="0">
                <a:latin typeface="Verdana" panose="020B0604030504040204" pitchFamily="34" charset="0"/>
                <a:ea typeface="Verdana" panose="020B0604030504040204" pitchFamily="34" charset="0"/>
              </a:rPr>
              <a:t>Karthik </a:t>
            </a:r>
            <a:r>
              <a:rPr lang="en-US" sz="5500" dirty="0" err="1">
                <a:latin typeface="Verdana" panose="020B0604030504040204" pitchFamily="34" charset="0"/>
                <a:ea typeface="Verdana" panose="020B0604030504040204" pitchFamily="34" charset="0"/>
              </a:rPr>
              <a:t>Muskula</a:t>
            </a:r>
            <a:endParaRPr lang="en-US" sz="55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5500" dirty="0" err="1">
                <a:latin typeface="Verdana" panose="020B0604030504040204" pitchFamily="34" charset="0"/>
                <a:ea typeface="Verdana" panose="020B0604030504040204" pitchFamily="34" charset="0"/>
              </a:rPr>
              <a:t>Bapuram</a:t>
            </a:r>
            <a:r>
              <a:rPr lang="en-US" sz="5500" dirty="0">
                <a:latin typeface="Verdana" panose="020B0604030504040204" pitchFamily="34" charset="0"/>
                <a:ea typeface="Verdana" panose="020B0604030504040204" pitchFamily="34" charset="0"/>
              </a:rPr>
              <a:t> Pallavi</a:t>
            </a:r>
          </a:p>
          <a:p>
            <a:endParaRPr lang="en-US" sz="55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</a:rPr>
              <a:t>Team members 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Prapanj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KM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Sowmini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S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Bandaru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Bharath Kumar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Saranya Prasad L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Deepa B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Gaurav </a:t>
            </a:r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Moreshwar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Gondane</a:t>
            </a:r>
            <a:endParaRPr lang="en-US" sz="5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Mihir Atul Humnabadkar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21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B8746-7D4A-0E8B-638B-F0D4FF07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935921"/>
            <a:ext cx="10364410" cy="4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Heatmap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29F3E-9BB5-414B-AF25-B9D9882F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Average-wind-speed-period has a high co-relation with the power generated.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Distance-to-solar-noon and humidity have a negative co-relation with the power generated.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Temperature, wind-direction and wind-speed have a positive co-relation with power generated but with a low value.</a:t>
            </a:r>
          </a:p>
          <a:p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4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Outlier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E2B06-6211-B858-FF7A-C410B3E9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1" y="1817283"/>
            <a:ext cx="3284505" cy="20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06345-D189-F26E-13C9-4101C535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57" y="1817282"/>
            <a:ext cx="3185436" cy="200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7B471-4BAA-7586-EB0A-CDCAD272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4" y="1817281"/>
            <a:ext cx="3261643" cy="2004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98F4D-2232-36CB-8AA6-6876440D6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423" y="4120358"/>
            <a:ext cx="3299746" cy="1981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0E6E-760C-4075-8324-0E180884C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354" y="4120358"/>
            <a:ext cx="3467400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7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7D780-06CA-EF8D-F021-BA779A05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825935"/>
            <a:ext cx="1034311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4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5B6B-0FB3-621C-076B-0D341371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8" y="1660865"/>
            <a:ext cx="1007451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lasso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1D4DF-468E-29ED-6886-31EF5D00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63" y="1615600"/>
            <a:ext cx="996782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57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8898F-2612-F525-87F9-D2C5CD15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80" y="1561694"/>
            <a:ext cx="10028789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8D2C5-54B6-DE24-85E9-7035F1B8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2" y="1762981"/>
            <a:ext cx="998306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Decision tree 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5459C-9D42-8427-EE52-77176D7D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935921"/>
            <a:ext cx="10343112" cy="43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6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D354A-FDD3-976F-1E9C-71297AF0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747881"/>
            <a:ext cx="9960203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0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DF6-9FF3-DC1E-D901-216C7892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3DEE-DC72-8F1B-C426-657DA58E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4" y="1749778"/>
            <a:ext cx="10353762" cy="4498622"/>
          </a:xfrm>
        </p:spPr>
        <p:txBody>
          <a:bodyPr>
            <a:normAutofit fontScale="70000" lnSpcReduction="20000"/>
          </a:bodyPr>
          <a:lstStyle/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Project objective and dataset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Variable description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Histograms, Boxplots and Scatter plots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Bar charts and Density plots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Skewness and Kurtosis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Heatmap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Outlier detection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Model building : Linear, Lasso, Ridge, Decision Tree, Random Forest, ADA Boost, XG Boost and SVR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Model Performance and Evaluation Parameter matrix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Final Insights and Observations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Deployment Interface</a:t>
            </a:r>
          </a:p>
          <a:p>
            <a:r>
              <a:rPr lang="en-US" sz="1500" dirty="0">
                <a:latin typeface="Verdana" panose="020B0604030504040204" pitchFamily="34" charset="0"/>
                <a:ea typeface="Verdana" panose="020B0604030504040204" pitchFamily="34" charset="0"/>
              </a:rPr>
              <a:t>Challenges and Solutions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632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Random forest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3199E-AC3D-E7DD-9CF0-D064195C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03237"/>
            <a:ext cx="103537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17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ada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57D2-43C9-6ED1-2B5C-A6E6F4C2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2" y="1561694"/>
            <a:ext cx="998306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0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ada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1A3F-F49A-901A-1B99-A6880AB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020689"/>
            <a:ext cx="1035376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712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xg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245C8-5EB9-2656-013B-2ADBD9C6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2" y="1621238"/>
            <a:ext cx="999830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30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xg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 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8192B-C0B8-938A-B9D9-BF940DB4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35921"/>
            <a:ext cx="103537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2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svR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4A4CC-78A3-1369-CCB0-F1C6F7C1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584556"/>
            <a:ext cx="9960203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Model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F37EB2-E7DC-2BBF-F85D-BD22EAAE5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676004"/>
            <a:ext cx="10353761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680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Model performance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49604-FC9D-2D67-EB8E-3D9990AE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042728"/>
            <a:ext cx="10353761" cy="435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39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Evaluation Parameter matrix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7DE2DDF0-7C37-C5C8-95DA-DF2BDB7FB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038055"/>
              </p:ext>
            </p:extLst>
          </p:nvPr>
        </p:nvGraphicFramePr>
        <p:xfrm>
          <a:off x="914400" y="1948177"/>
          <a:ext cx="10353675" cy="4300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735">
                  <a:extLst>
                    <a:ext uri="{9D8B030D-6E8A-4147-A177-3AD203B41FA5}">
                      <a16:colId xmlns:a16="http://schemas.microsoft.com/office/drawing/2014/main" val="222227898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673041532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2804029497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157493686"/>
                    </a:ext>
                  </a:extLst>
                </a:gridCol>
                <a:gridCol w="2070735">
                  <a:extLst>
                    <a:ext uri="{9D8B030D-6E8A-4147-A177-3AD203B41FA5}">
                      <a16:colId xmlns:a16="http://schemas.microsoft.com/office/drawing/2014/main" val="1491867901"/>
                    </a:ext>
                  </a:extLst>
                </a:gridCol>
              </a:tblGrid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Sr. No</a:t>
                      </a:r>
                      <a:endParaRPr lang="en-IN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Model Name</a:t>
                      </a:r>
                      <a:endParaRPr lang="en-IN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MSE</a:t>
                      </a:r>
                      <a:endParaRPr lang="en-IN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R2 SCORE</a:t>
                      </a:r>
                      <a:endParaRPr lang="en-IN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RMSE</a:t>
                      </a:r>
                      <a:endParaRPr lang="en-IN" sz="18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1141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Linear Regression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39581107.3747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0.6242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6291.3518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674824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Lasso Regression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39576998.8548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0.6243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6291.0253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604431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Ridge Regression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39586549.6718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0.6242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6291.7843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445600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Decision Tree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18105747.7302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0.8281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4255.0849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722779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Random Forest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11675993.6291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0.8892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3417.0153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727477"/>
                  </a:ext>
                </a:extLst>
              </a:tr>
              <a:tr h="538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ADABoost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15627491.3433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0.8516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3953.1622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442293"/>
                  </a:ext>
                </a:extLst>
              </a:tr>
              <a:tr h="5310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XGBoost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10815889.5016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0.8973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IN" sz="1400" dirty="0"/>
                        <a:t>3288.7520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203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648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Final insights and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C00DB-344B-A3C4-F4CF-79D6C962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Mean Squared Error (MSE) Comparison:</a:t>
            </a:r>
          </a:p>
          <a:p>
            <a:pPr marL="0" indent="0">
              <a:buNone/>
            </a:pPr>
            <a:endParaRPr lang="en-US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Linear Regression, Lasso Regression, and Ridge Regression have the highest MSE values, approximately 4 x 10⁷, which suggests they do not perform well on this dataset.</a:t>
            </a: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Decision Tree shows a significantly lower MSE than linear models, indicating better performance.</a:t>
            </a: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 has the lowest MSE, indicating it performs the best in terms of minimizing the error.</a:t>
            </a: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AdaBoost and </a:t>
            </a:r>
            <a:r>
              <a:rPr lang="en-US" sz="16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also show relatively low MSE, but </a:t>
            </a:r>
            <a:r>
              <a:rPr lang="en-US" sz="16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performs slightly better than AdaBoost.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4106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4802-D48D-8538-1617-ED301C8D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Project objective and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CCA1-97C8-1AB2-7896-1F30F2E1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3785447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variable to be predicted is continuous energy production.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primary goal is to model energy production as a function of environmental variables using regression.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dataset solarpowergeneration.csv has been provided for the project.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It contains 10 variables and 2920 rows.</a:t>
            </a:r>
          </a:p>
        </p:txBody>
      </p:sp>
    </p:spTree>
    <p:extLst>
      <p:ext uri="{BB962C8B-B14F-4D97-AF65-F5344CB8AC3E}">
        <p14:creationId xmlns:p14="http://schemas.microsoft.com/office/powerpoint/2010/main" val="18090136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Final insights and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C00DB-344B-A3C4-F4CF-79D6C962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R² Score Comparison</a:t>
            </a:r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endParaRPr lang="en-US" sz="1900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Forest, AdaBoost, and </a:t>
            </a:r>
            <a:r>
              <a:rPr lang="en-US" sz="19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have the highest R² scores, all around 0.8 or above, meaning these models explain a high proportion of the variance in the target variable.</a:t>
            </a:r>
          </a:p>
          <a:p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They are the most accurate models in this set.</a:t>
            </a:r>
          </a:p>
          <a:p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Decision Tree follows with an R² score slightly lower than the ensemble methods, still showing decent performance.</a:t>
            </a:r>
          </a:p>
          <a:p>
            <a:r>
              <a:rPr lang="en-US" sz="19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Linear, Lasso, and Ridge Regressions show relatively low R² scores (~0.6), indicating that they explain less of the variance compared to decision trees and ensemble methods.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5438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Final insights and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C00DB-344B-A3C4-F4CF-79D6C962B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Root Mean Squared Error (RMSE) Comparison:</a:t>
            </a:r>
          </a:p>
          <a:p>
            <a:endParaRPr lang="en-US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Like the MSE plot, Linear, Lasso, and Ridge Regressions show the highest RMSE values, indicating they have larger errors compared to other models.</a:t>
            </a: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 has the lowest RMSE, closely followed by </a:t>
            </a:r>
            <a:r>
              <a:rPr lang="en-US" sz="16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which further confirms that these models perform better.</a:t>
            </a:r>
          </a:p>
          <a:p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AdaBoost shows an intermediate RMSE, suggesting it's a strong model but not as robust as Random Forest or </a:t>
            </a:r>
            <a:r>
              <a:rPr lang="en-US" sz="16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1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endParaRPr lang="en-US" sz="1800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7110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Final insights and observations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C00DB-344B-A3C4-F4CF-79D6C962B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935921"/>
            <a:ext cx="10353762" cy="4496647"/>
          </a:xfrm>
        </p:spPr>
        <p:txBody>
          <a:bodyPr>
            <a:normAutofit fontScale="25000" lnSpcReduction="20000"/>
          </a:bodyPr>
          <a:lstStyle/>
          <a:p>
            <a:r>
              <a:rPr lang="en-US" sz="48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Overall Observations</a:t>
            </a:r>
            <a:r>
              <a:rPr lang="en-US" sz="56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Linear Models (Linear, Lasso, Ridge Regression) struggle with this dataset, showing poor performance across all metrics (high MSE, high RMSE, and low R²).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These models may be underfitting the data due to their simplicity.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Decision Tree performs better than linear models, but still lags behind ensemble methods in terms of overall accuracy.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 consistently outperforms all other models in terms of MSE, RMSE, and R², suggesting that it captures the data's complexity better.</a:t>
            </a:r>
          </a:p>
          <a:p>
            <a:r>
              <a:rPr lang="en-US" sz="44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and AdaBoost are also strong contenders, with </a:t>
            </a:r>
            <a:r>
              <a:rPr lang="en-US" sz="44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slightly outperforming AdaBoost, especially in terms of MSE and RMSE.</a:t>
            </a:r>
          </a:p>
          <a:p>
            <a:pPr marL="0" indent="0">
              <a:buNone/>
            </a:pPr>
            <a:endParaRPr lang="en-US" sz="4800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8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Key Takeaway</a:t>
            </a:r>
            <a:r>
              <a:rPr lang="en-US" sz="45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Random Forest and </a:t>
            </a:r>
            <a:r>
              <a:rPr lang="en-US" sz="44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are the best performing models for this solar energy dataset.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They should be prioritized when optimizing for both low error (MSE, RMSE) and high predictive power (R² score).</a:t>
            </a:r>
          </a:p>
          <a:p>
            <a:r>
              <a:rPr lang="en-US" sz="44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Linear models should likely be avoided for this specific dataset due to their consistently poor performance across all evaluation metrics.</a:t>
            </a:r>
          </a:p>
          <a:p>
            <a:endParaRPr lang="en-US" sz="4800" b="0" dirty="0"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48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Final conclusion</a:t>
            </a:r>
            <a:r>
              <a:rPr lang="en-US" sz="45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r>
              <a:rPr lang="en-US" sz="4500" b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XGBoost</a:t>
            </a:r>
            <a:r>
              <a:rPr lang="en-US" sz="4500" b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is the best performing model for this dataset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5852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Deployment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0E19-BFDC-A725-681B-D40806F7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0" y="1681315"/>
            <a:ext cx="8632723" cy="48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71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Challenges and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E506D-9AA9-C159-175A-74A8B4D0C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The dataset contained some null values which were handled using aggregate functions.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This was the first team task so proper communication and work distribution was a key factor in making the project a success.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Being a regression project, it had to be evaluated across a number of different algorithms and parameters. The dataset was trained and went through 7 different regression models and was judged based on 3 parameters Mean Square Error, R2 Score and Root Mean Square Error.</a:t>
            </a:r>
          </a:p>
          <a:p>
            <a:endParaRPr lang="en-US" sz="1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The final deployment was probably the toughest part where a web page had to be built for the user interface. It was achieved with the help of </a:t>
            </a:r>
            <a:r>
              <a:rPr lang="en-US" sz="1600" dirty="0" err="1">
                <a:latin typeface="Verdana" panose="020B0604030504040204" pitchFamily="34" charset="0"/>
                <a:ea typeface="Verdana" panose="020B0604030504040204" pitchFamily="34" charset="0"/>
              </a:rPr>
              <a:t>streamlit</a:t>
            </a: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 and pickle file.</a:t>
            </a:r>
          </a:p>
          <a:p>
            <a:endParaRPr lang="en-IN" sz="1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383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13B789-2041-5E5E-2C36-6559A1DFC58E}"/>
              </a:ext>
            </a:extLst>
          </p:cNvPr>
          <p:cNvSpPr txBox="1"/>
          <p:nvPr/>
        </p:nvSpPr>
        <p:spPr>
          <a:xfrm>
            <a:off x="2336188" y="2105561"/>
            <a:ext cx="751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</a:rPr>
              <a:t>THANK YOU!!!</a:t>
            </a:r>
            <a:endParaRPr lang="en-IN" sz="8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98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8010-D10D-8289-46DF-040E54A4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Variable description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9EE20-5293-3975-F181-746EF33E0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2821505"/>
              </p:ext>
            </p:extLst>
          </p:nvPr>
        </p:nvGraphicFramePr>
        <p:xfrm>
          <a:off x="913881" y="2016477"/>
          <a:ext cx="10353675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2554645787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07542499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965325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7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distance_to_solar_moon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radians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1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Degrees </a:t>
                      </a:r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Celcius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20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Wind_direction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Degrees (0-360)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7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Wind_speed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Meters per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7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Sky_cover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Scale from 0 to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4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kilometers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7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Average_wind_speed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Meters per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Average_pressure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Mercury 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59581"/>
                  </a:ext>
                </a:extLst>
              </a:tr>
              <a:tr h="303389"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Power_generated</a:t>
                      </a:r>
                      <a:endParaRPr lang="en-IN" sz="14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Jules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4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41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8D51C-817F-7693-05B6-A4B1535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EDA has been done using pandas, </a:t>
            </a:r>
            <a:r>
              <a:rPr lang="en-IN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, seaborn and matplotlib.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E5E35-8550-DAF1-364D-470D230B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6444"/>
            <a:ext cx="9646515" cy="4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3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60A47-7BF6-C14A-FC3B-56203C80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52" y="1686840"/>
            <a:ext cx="8794045" cy="2252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181A4-51BE-BBBA-58EC-938F7487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51" y="4143119"/>
            <a:ext cx="8794045" cy="22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0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9B6C-2B99-4F60-CAE5-72D57D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1" y="1781618"/>
            <a:ext cx="10701867" cy="46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21D27-85A7-57EA-D741-3339D6D1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75" y="1752997"/>
            <a:ext cx="8128000" cy="44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37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1013</TotalTime>
  <Words>1155</Words>
  <Application>Microsoft Office PowerPoint</Application>
  <PresentationFormat>Widescreen</PresentationFormat>
  <Paragraphs>211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Bookman Old Style</vt:lpstr>
      <vt:lpstr>Rockwell</vt:lpstr>
      <vt:lpstr>Verdana</vt:lpstr>
      <vt:lpstr>Damask</vt:lpstr>
      <vt:lpstr>Solar power regression project</vt:lpstr>
      <vt:lpstr>PowerPoint Presentation</vt:lpstr>
      <vt:lpstr>INDEX</vt:lpstr>
      <vt:lpstr>Project objective and dataset</vt:lpstr>
      <vt:lpstr>Variable description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histograms</vt:lpstr>
      <vt:lpstr>Histogram insights</vt:lpstr>
      <vt:lpstr>BOX PLOTS</vt:lpstr>
      <vt:lpstr>BOX PLOTS insights</vt:lpstr>
      <vt:lpstr>scatter PLOTS</vt:lpstr>
      <vt:lpstr>Density plots</vt:lpstr>
      <vt:lpstr>Density plots insights</vt:lpstr>
      <vt:lpstr>skewness</vt:lpstr>
      <vt:lpstr>kurtosis</vt:lpstr>
      <vt:lpstr>heatmap</vt:lpstr>
      <vt:lpstr>Heatmap insights</vt:lpstr>
      <vt:lpstr>Outlier detection</vt:lpstr>
      <vt:lpstr>scaling</vt:lpstr>
      <vt:lpstr>Linear regression</vt:lpstr>
      <vt:lpstr>lasso regression</vt:lpstr>
      <vt:lpstr>ridge regression</vt:lpstr>
      <vt:lpstr>Decision tree</vt:lpstr>
      <vt:lpstr>Decision tree feature importance</vt:lpstr>
      <vt:lpstr>Random forest</vt:lpstr>
      <vt:lpstr>Random forest feature importance</vt:lpstr>
      <vt:lpstr>ada boosting</vt:lpstr>
      <vt:lpstr>ada boosting feature importance</vt:lpstr>
      <vt:lpstr>xg boosting</vt:lpstr>
      <vt:lpstr>xg boosting feature importance</vt:lpstr>
      <vt:lpstr>svR</vt:lpstr>
      <vt:lpstr>Model evaluation</vt:lpstr>
      <vt:lpstr>Model performance</vt:lpstr>
      <vt:lpstr>Evaluation Parameter matrix</vt:lpstr>
      <vt:lpstr>Final insights and observations</vt:lpstr>
      <vt:lpstr>Final insights and observations</vt:lpstr>
      <vt:lpstr>Final insights and observations</vt:lpstr>
      <vt:lpstr>Final insights and observations</vt:lpstr>
      <vt:lpstr>Deployment interface</vt:lpstr>
      <vt:lpstr>Challenges and solutions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A0358</dc:creator>
  <cp:lastModifiedBy>A0358</cp:lastModifiedBy>
  <cp:revision>173</cp:revision>
  <dcterms:created xsi:type="dcterms:W3CDTF">2024-08-22T07:25:56Z</dcterms:created>
  <dcterms:modified xsi:type="dcterms:W3CDTF">2024-09-13T19:56:57Z</dcterms:modified>
</cp:coreProperties>
</file>